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0" r:id="rId2"/>
    <p:sldId id="261" r:id="rId3"/>
    <p:sldId id="276" r:id="rId4"/>
    <p:sldId id="332" r:id="rId5"/>
    <p:sldId id="287" r:id="rId6"/>
    <p:sldId id="299" r:id="rId7"/>
    <p:sldId id="300" r:id="rId8"/>
    <p:sldId id="336" r:id="rId9"/>
    <p:sldId id="310" r:id="rId10"/>
    <p:sldId id="320" r:id="rId11"/>
    <p:sldId id="326" r:id="rId12"/>
    <p:sldId id="339" r:id="rId13"/>
    <p:sldId id="33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3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AF127-A36B-4F4F-BBC7-3D4967AA152F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D4727-89FB-4167-A398-1B427AFF24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09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671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232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368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237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20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250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426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559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452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881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28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EF5C-37A5-4A4F-B6B0-B1D839A8FCB5}" type="datetimeFigureOut">
              <a:rPr lang="th-TH" smtClean="0"/>
              <a:t>04/06/68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B2E0A-A0EE-444B-9842-A0D10F6EA08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190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7E6D7-C7EA-6FD0-3DE5-15745622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12F4C04-CD78-A6A8-E07E-DDED8754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72" y="219456"/>
            <a:ext cx="6704721" cy="5029675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81C5DFDA-9866-9B5D-5139-9A2217C2CA13}"/>
              </a:ext>
            </a:extLst>
          </p:cNvPr>
          <p:cNvSpPr/>
          <p:nvPr/>
        </p:nvSpPr>
        <p:spPr>
          <a:xfrm>
            <a:off x="2312415" y="5201920"/>
            <a:ext cx="7866434" cy="1393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ผลสำเร็จการดำเนินงานองค์กรคุณธรรม </a:t>
            </a:r>
            <a:b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ศูนย์สนับสนุนบริการสุขภาพที่ 10 ปีงบประมาณ พ.ศ.2568 </a:t>
            </a:r>
            <a:endParaRPr lang="en-US" sz="3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77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"/>
    </mc:Choice>
    <mc:Fallback xmlns="">
      <p:transition spd="slow" advTm="296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6311F-DF35-D3BA-5CFF-D11D2B6E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B58092D-0CC8-CFDD-186D-A75A40CEF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6" y="3479181"/>
            <a:ext cx="4667329" cy="3103278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A405E513-AA86-FA2C-4CCA-174985813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6" y="225191"/>
            <a:ext cx="4667329" cy="3101677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375B8F0-A180-9300-D2C2-8BB078FE2FD0}"/>
              </a:ext>
            </a:extLst>
          </p:cNvPr>
          <p:cNvSpPr txBox="1"/>
          <p:nvPr/>
        </p:nvSpPr>
        <p:spPr>
          <a:xfrm>
            <a:off x="5080386" y="1376781"/>
            <a:ext cx="682616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ภาคีเครือข่ายมีความรู้และทักษะที่ใช้ได้จริง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สามารถใช้อุปกรณ์ดับเพลิงขั้นต้นได้อย่างถูกต้อง (เช่น ถังดับเพลิงประเภทต่าง ๆ)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รู้วิธีปฏิบัติเมื่อเกิดเหตุอัคคีภัยในอาคาร ทั้งการแจ้งเหตุ การอพยพ และการปฏิบัติตนให้ปลอดภัย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มีทักษะการปฐมพยาบาล เช่น ห้ามเลือด การพันแผล การช่วยคนหมดสติ และ</a:t>
            </a:r>
            <a:r>
              <a:rPr lang="th-TH" sz="20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การทำ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CPR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เบื้องต้นได้อย่างมั่นใจ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เพิ่มขีดความสามารถในการตอบสนองภาวะฉุกเฉินระดับชุมชน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ภาคีเครือข่ายสามารถเป็น "ผู้ช่วยเหลือด่านหน้า" ในการตอบสนองเหตุฉุกเฉินก่อนหน่วยกู้ภัยหรือหน่วยแพทย์จะมาถึง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ลดความรุนแรงของเหตุการณ์ และเพิ่มโอกาสการรอดชีวิตของผู้ประสบเหตุ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สร้างจิตสำนึกความรับผิดชอบต่อสังคม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ผู้เข้ารับการอบรมมีทัศนคติที่ดีในการเป็น “ผู้ให้ความช่วยเหลือ” โดยไม่ลังเลและไม่กลัวการเข้าไปช่วย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เสริมสร้างจิตอาสาและจิตสาธารณะในชุมชน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ส่งผลต่อความปลอดภัยและความมั่นคงในชุมชน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ลดความสูญเสียจากอัคคีภัยและเหตุฉุกเฉินในระยะยาว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เสริมความเชื่อมั่นของประชาชนต่อความพร้อมของภาคีสุขภาพในการดูแลและช่วยเหลือชุมชน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26EB8916-8FF2-69F2-5899-149F1C5C6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0" y="225191"/>
            <a:ext cx="7075792" cy="1101435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การอบรมให้ความรู้เรื่องการป้องกันอัคคีภัย และการระงับอัคคีภัยในอาคาร </a:t>
            </a:r>
            <a:b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และการปฐมพยาบาลเบื้องต้นและการช่วยชีวิตขั้นพื้นฐาน ช่วยให้ภาคีเครือข่ายสาธารณสุข </a:t>
            </a:r>
            <a:b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ให้สามารถช่วยเหลือกรณีฉุกเฉิน เป็นการช่วยเหลือสังคมอีกทางหนึ่ง</a:t>
            </a:r>
          </a:p>
        </p:txBody>
      </p:sp>
    </p:spTree>
    <p:extLst>
      <p:ext uri="{BB962C8B-B14F-4D97-AF65-F5344CB8AC3E}">
        <p14:creationId xmlns:p14="http://schemas.microsoft.com/office/powerpoint/2010/main" val="6801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"/>
    </mc:Choice>
    <mc:Fallback xmlns="">
      <p:transition spd="slow" advTm="333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B91A-EF39-6A92-6C03-35976251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F938F15-F400-F72F-4883-0D6829FF8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3" y="403025"/>
            <a:ext cx="2770707" cy="6141357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BFB2806-07FC-078E-0849-D03589411212}"/>
              </a:ext>
            </a:extLst>
          </p:cNvPr>
          <p:cNvSpPr txBox="1"/>
          <p:nvPr/>
        </p:nvSpPr>
        <p:spPr>
          <a:xfrm>
            <a:off x="4003040" y="1790697"/>
            <a:ext cx="761187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เสริมสร้างขวัญและกำลังใจแก่ อสม.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อสม. รู้สึกได้รับการสนับสนุนและเป็นที่ยอมรับจากหน่วยงานต้นสังกัด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ส่งผลให้มีความมุ่งมั่น ตั้งใจ และทุ่มเทในการปฏิบัติหน้าที่มากขึ้น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รู้สึกภาคภูมิใจในบทบาทและหน้าที่ของตนในการรับใช้ชุมชน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อสม. มีบทบาทชัดเจนในการอำนวยความสะดวกแก่ประชาชน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ร่วมกับหน่วยงานอื่น ๆ เช่น รพ.สต., อบต., ตำรวจจราจร และหน่วยกู้ภัย ในการตั้งจุดบริการประชาชน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ให้คำแนะนำด้านสุขภาพ เช่น การปฐมพยาบาลเบื้องต้น การพักผ่อนให้เพียงพอ การดื่มน้ำอย่างเหมาะสม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แจกจ่ายน้ำดื่ม ผ้าเย็น เจลแอลกอฮอล์ หรือหน้ากากอนามัยแก่ผู้เดินทาง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เสริมสร้างความปลอดภัยและสุขภาพที่ดีในช่วงเทศกาล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ลดอัตราการเกิดอุบัติเหตุจากความอ่อนล้า ขาดการพักผ่อน หรือภาวะเจ็บป่วยระหว่างเดินทาง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ประชาชนรู้สึกมั่นใจว่าได้รับการดูแลและมีจุดพักที่ปลอดภัยในเส้นทาง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สร้างภาพลักษณ์ที่ดีให้กับเครือข่ายสาธารณสุขชุมชน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ประชาชนเห็นบทบาทของ อสม. อย่างเป็นรูปธรรมในสถานการณ์จริง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เสริมสร้างความร่วมมือและความสัมพันธ์อันดีระหว่าง อสม. กับชุมชน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4EB8BABE-02BE-65A4-DB39-DF3675759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4641" y="508000"/>
            <a:ext cx="7152640" cy="957588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กิจกรรมตรวจเยี่ยมให้กำลังใจในการปฏิบัติงานของ อสม.ในช่วงเทศกาลสงกรานต์ ในการอำนวยความสะดวกให้ประชาชนในการเดินทาง</a:t>
            </a:r>
          </a:p>
        </p:txBody>
      </p:sp>
    </p:spTree>
    <p:extLst>
      <p:ext uri="{BB962C8B-B14F-4D97-AF65-F5344CB8AC3E}">
        <p14:creationId xmlns:p14="http://schemas.microsoft.com/office/powerpoint/2010/main" val="35985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"/>
    </mc:Choice>
    <mc:Fallback xmlns="">
      <p:transition spd="slow" advTm="300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94F38-88F0-8291-7F29-2FF2B7864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6B84C7C-62EE-3915-2648-A4B08ABA8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3" y="3326384"/>
            <a:ext cx="4524095" cy="339383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3966B57-DA75-3C9D-B449-D8EA61C3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3" y="137779"/>
            <a:ext cx="4529925" cy="301995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41677CA-7823-DFF6-1573-F94CC964E0B3}"/>
              </a:ext>
            </a:extLst>
          </p:cNvPr>
          <p:cNvSpPr txBox="1"/>
          <p:nvPr/>
        </p:nvSpPr>
        <p:spPr>
          <a:xfrm>
            <a:off x="4954477" y="1523185"/>
            <a:ext cx="7151716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เผยแพร่ผลงานและแนวปฏิบัติที่ดี (</a:t>
            </a:r>
            <a:r>
              <a:rPr lang="en-US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Best Practices)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หน่วยงานสามารถจัดแสดงผลงานส่งเสริมคุณธรรม เช่น กิจกรรมจิตอาสา การรณรงค์ต่อต้านการทุจริต                การพัฒนาจิตใจบุคลากร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นำเสนอ </a:t>
            </a:r>
            <a:r>
              <a:rPr lang="th-TH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ผลลัพธ์ของการดำเนินงานเชิงคุณธรรม</a:t>
            </a: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อย่างเป็นรูปธรรมให้กับหน่วยงานอื่นได้รับทราบ</a:t>
            </a:r>
          </a:p>
          <a:p>
            <a:pPr>
              <a:buNone/>
            </a:pPr>
            <a:r>
              <a:rPr lang="th-TH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เกิดการแลกเปลี่ยนเรียนรู้ระหว่างเครือข่าย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เจ้าหน้าที่ได้รับแรงบันดาลใจจากแนวคิดและรูปแบบกิจกรรมของหน่วยงานอื่น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เกิดเวทีสนทนา แลกเปลี่ยนองค์ความรู้ และการถอดบทเรียนร่วมกันระหว่างผู้เข้าร่วม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ได้แนวคิดใหม่ๆ ในการประยุกต์ใช้เพื่อพัฒนากระบวนการทำงานให้สอดคล้องกับบริบทของหน่วยงานตนเอง</a:t>
            </a:r>
          </a:p>
          <a:p>
            <a:pPr>
              <a:buNone/>
            </a:pPr>
            <a:r>
              <a:rPr lang="th-TH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พัฒนาศักยภาพบุคลากรในด้านคุณธรรมและธรรมา</a:t>
            </a:r>
            <a:r>
              <a:rPr lang="th-TH" sz="19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ภิ</a:t>
            </a:r>
            <a:r>
              <a:rPr lang="th-TH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บาล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บุคลากรมีความเข้าใจลึกซึ้งมากขึ้นเกี่ยวกับคุณธรรมหลัก เช่น ความพอเพียง ความมีวินัย ความสุจริตการ           มีจิตอาสา และการกตัญญู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ส่งผลให้เกิดการเปลี่ยนแปลงพฤติกรรมในทางบวกและเสริมสร้างบรรยากาศการทำงานที่โปร่งใส</a:t>
            </a:r>
          </a:p>
          <a:p>
            <a:pPr>
              <a:buNone/>
            </a:pPr>
            <a:r>
              <a:rPr lang="th-TH" sz="19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สนับสนุนให้กรมสนับสนุนบริการสุขภาพเป็น “องค์กรคุณธรรมต้นแบบ”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ยืนยันถึงความมุ่งมั่นในการขับเคลื่อนองค์กรด้วยหลักคุณธรรมอย่างต่อเนื่อง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สร้างความเชื่อมั่นให้แก่สาธารณชนในบทบาทของกรมฯ ในฐานะหน่วยงานที่มีธรรมา</a:t>
            </a:r>
            <a:r>
              <a:rPr lang="th-TH" sz="19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ภิ</a:t>
            </a: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บาลและความโปร่งใส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9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เป็นต้นแบบให้กับหน่วยงานสาธารณสุขอื่น ๆ ทั่วประเทศในด้านการพัฒนาคุณธรรมอย่างยั่งยืน</a:t>
            </a: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F952C89A-4F63-F820-ADA1-3895D7D0D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4477" y="271891"/>
            <a:ext cx="7087541" cy="1244070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เข้าร่วมกิจกรรมตลาดนัดคุณธรรม (</a:t>
            </a:r>
            <a:r>
              <a:rPr lang="en-US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Moral Market)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เพื่อจัดแสดงผลการดำเนินการส่งเสริมคุณธรรม และแลกเปลี่ยนองค์ความรู้ การถอดบทเรียน การดำเนินงานของหน่วยงาน เพื่อการสร้างสรรค์และพัฒนา สิ่งใหม่ได้อย่างมีประสิทธิภาพ และเกิดประสิทธิผล ให้กรมสนับสนุนบริการสุขภาพ </a:t>
            </a:r>
            <a:b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เป็นองค์กรคุณธรรมต้นแบบอย่างยั่งยืน</a:t>
            </a:r>
          </a:p>
        </p:txBody>
      </p:sp>
    </p:spTree>
    <p:extLst>
      <p:ext uri="{BB962C8B-B14F-4D97-AF65-F5344CB8AC3E}">
        <p14:creationId xmlns:p14="http://schemas.microsoft.com/office/powerpoint/2010/main" val="16777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"/>
    </mc:Choice>
    <mc:Fallback xmlns="">
      <p:transition spd="slow" advTm="318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C9961-3911-154D-DC58-D07C96AE3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02C8FB-A33C-B83B-009F-ADE5D2C7B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64" y="2471293"/>
            <a:ext cx="10606039" cy="1915414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dirty="0"/>
              <a:t>ผลสำเร็จของการขับเคลื่อนการเป็นองค์กรคุณธรรม คือการอยู่ร่วมกันอย่างมีความสุข</a:t>
            </a:r>
            <a:endParaRPr lang="th-TH" sz="4400" dirty="0"/>
          </a:p>
        </p:txBody>
      </p:sp>
    </p:spTree>
    <p:extLst>
      <p:ext uri="{BB962C8B-B14F-4D97-AF65-F5344CB8AC3E}">
        <p14:creationId xmlns:p14="http://schemas.microsoft.com/office/powerpoint/2010/main" val="31829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"/>
    </mc:Choice>
    <mc:Fallback xmlns="">
      <p:transition spd="slow" advTm="30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57C31-275B-AFA8-5CC8-983BE41C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466F4D4-33F4-3A23-08EB-8EC3403E7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56"/>
          <a:stretch/>
        </p:blipFill>
        <p:spPr>
          <a:xfrm>
            <a:off x="1942449" y="2088896"/>
            <a:ext cx="3701537" cy="3429249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E9D4478-981F-4A1D-C8DF-823FAA5D9AB4}"/>
              </a:ext>
            </a:extLst>
          </p:cNvPr>
          <p:cNvSpPr txBox="1"/>
          <p:nvPr/>
        </p:nvSpPr>
        <p:spPr>
          <a:xfrm>
            <a:off x="258098" y="5709153"/>
            <a:ext cx="117550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	พัฒนาพื้นที่วัดให้สะอาดและเป็นระเบียบทำความสะอาดบริเวณวัด ศาลาการเปรียญ ห้องน้ำ กุฏิ และสนามโดยรอบ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BDB2A334-A802-A604-DF9A-FC424EB6D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038"/>
            <a:ext cx="9501632" cy="1546250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โครงการส่งเสริม คุณธรรม จริยธรรมสร้างจิตอาสา การบำเพ็ญประโยชน์ เพื่อสังคม ประจำปีงบประมาณ พ.ศ.2568 </a:t>
            </a:r>
            <a:b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กิจกรรมจิตอาสาพัฒนาวัด  เพื่อทำนุบำรุงรักษาศาสนา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947E54A-DD23-9281-B86A-F677A19F1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86" y="2088897"/>
            <a:ext cx="4571299" cy="34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"/>
    </mc:Choice>
    <mc:Fallback xmlns="">
      <p:transition spd="slow" advTm="33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CEF3F-F93C-5D18-2FA5-654B95D4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DAF0A461-4852-643D-84F1-ED09CC7D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401" y="2979686"/>
            <a:ext cx="453136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altLang="th-TH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ผลสำเร็จที่เกิดขึ้น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h-TH" altLang="th-TH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ส่งเสริมวัฒนธรรมประเพณีไทย</a:t>
            </a:r>
            <a:endParaRPr kumimoji="0" lang="th-TH" alt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h-TH" altLang="th-TH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สร้างสายใยระหว่างคนรุ่นใหม่กับผู้สูงอายุ</a:t>
            </a:r>
            <a:endParaRPr kumimoji="0" lang="th-TH" alt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h-TH" altLang="th-TH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เสริมสร้างความสามัคคีในหน่วยงาน</a:t>
            </a:r>
            <a:endParaRPr kumimoji="0" lang="th-TH" alt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96D7E13-00E3-AF64-CDF7-BA5A6713B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6" y="3803876"/>
            <a:ext cx="4397062" cy="2922071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8FEF6318-71BF-845C-CAD7-C222EF062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638" y="256955"/>
            <a:ext cx="9144000" cy="1117600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กิจกรรมวันสงกรานต์ รดน้ำดำหัวผู้อาวุโส </a:t>
            </a:r>
            <a:b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เป็นการรักษาขนบธรรมเนียมประเพณี อันดีงามของไทย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4643270-0C6D-E36E-117A-0C6FAF569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/>
          <a:stretch/>
        </p:blipFill>
        <p:spPr>
          <a:xfrm>
            <a:off x="1788346" y="1593088"/>
            <a:ext cx="4397062" cy="26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"/>
    </mc:Choice>
    <mc:Fallback xmlns="">
      <p:transition spd="slow" advTm="30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87FE93D-770A-81BA-319B-F1BBC46CA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49" y="1354019"/>
            <a:ext cx="4111037" cy="3083974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A919176-4333-7447-6E28-0372C0170D2F}"/>
              </a:ext>
            </a:extLst>
          </p:cNvPr>
          <p:cNvSpPr txBox="1"/>
          <p:nvPr/>
        </p:nvSpPr>
        <p:spPr>
          <a:xfrm>
            <a:off x="3565675" y="4476696"/>
            <a:ext cx="657981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ส่งเสริมความจงรักภักดีและสำนึกในพระมหากรุณาธิคุณ</a:t>
            </a:r>
          </a:p>
          <a:p>
            <a:pPr>
              <a:buNone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เสริมสร้างความรักชาติและวัฒนธรรมไทย</a:t>
            </a:r>
          </a:p>
          <a:p>
            <a:pPr>
              <a:buNone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สร้างความสามัคคีและจิตสาธารณะในสังคม</a:t>
            </a:r>
          </a:p>
          <a:p>
            <a:pPr>
              <a:buNone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เป็นต้นแบบในการอนุรักษ์และสืบสานประเพณีของชาติ</a:t>
            </a:r>
          </a:p>
          <a:p>
            <a:pPr>
              <a:buFont typeface="Arial" panose="020B0604020202020204" pitchFamily="34" charset="0"/>
              <a:buChar char="•"/>
            </a:pPr>
            <a:endParaRPr lang="th-TH" sz="2400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DB2BCD9-22EC-4DC4-1F78-D48418AA0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25610"/>
          <a:stretch/>
        </p:blipFill>
        <p:spPr>
          <a:xfrm>
            <a:off x="3125987" y="1354019"/>
            <a:ext cx="2382862" cy="3083974"/>
          </a:xfrm>
          <a:prstGeom prst="rect">
            <a:avLst/>
          </a:prstGeom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5C85DC6E-D4F5-C130-F4EC-D7F197787A68}"/>
              </a:ext>
            </a:extLst>
          </p:cNvPr>
          <p:cNvSpPr txBox="1">
            <a:spLocks/>
          </p:cNvSpPr>
          <p:nvPr/>
        </p:nvSpPr>
        <p:spPr>
          <a:xfrm>
            <a:off x="3837384" y="458696"/>
            <a:ext cx="4978399" cy="62349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การเข้าร่วมงานราชพิธีฯ และวันสำคัญต่างๆ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26645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FE55B-EBEB-580F-5466-C47FCA82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BA31B46-89D3-40AD-C10B-C03692306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7" y="131448"/>
            <a:ext cx="4395744" cy="329755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E49A34C-F9DF-849A-2F9A-AEB243BDF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7" y="3469924"/>
            <a:ext cx="4395744" cy="3297552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76AD05C-A251-77CE-24D5-AD7BD9B1074B}"/>
              </a:ext>
            </a:extLst>
          </p:cNvPr>
          <p:cNvSpPr txBox="1"/>
          <p:nvPr/>
        </p:nvSpPr>
        <p:spPr>
          <a:xfrm>
            <a:off x="4941824" y="1497679"/>
            <a:ext cx="67340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การตอบสนองต่อสถานการณ์ได้อย่างทันท่วงที</a:t>
            </a:r>
          </a:p>
          <a:p>
            <a:pPr>
              <a:buNone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การสนับสนุนทรัพยากรที่จำเป็นในภาวะวิกฤต</a:t>
            </a:r>
          </a:p>
          <a:p>
            <a:pPr>
              <a:buNone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การบูรณาการความร่วมมือจากหลายภาคส่วน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ผลลัพธ์ด้านสุขภาพและความปลอดภัยของประชาชนที่ดีขึ้น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EA66B16D-0860-D224-C111-FA8A14D4E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693" y="357051"/>
            <a:ext cx="7474897" cy="906272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ให้การสนับสนุนระบบบริการด้านสุขภาพในภาวะฉุกเฉิน (</a:t>
            </a:r>
            <a:r>
              <a:rPr lang="en-US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Medical Supportive </a:t>
            </a:r>
            <a:r>
              <a:rPr lang="en-US" sz="32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Emwegency</a:t>
            </a:r>
            <a:r>
              <a:rPr lang="en-US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32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Respornse</a:t>
            </a:r>
            <a:r>
              <a:rPr lang="en-US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Team : MSERT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379C25E-9944-8290-C268-459460D96FDD}"/>
              </a:ext>
            </a:extLst>
          </p:cNvPr>
          <p:cNvSpPr txBox="1"/>
          <p:nvPr/>
        </p:nvSpPr>
        <p:spPr>
          <a:xfrm>
            <a:off x="4941824" y="3779872"/>
            <a:ext cx="67340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ภาพรวมผลสัมฤทธิ์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ระบบบริการสุขภาพมีความพร้อมและยืดหยุ่น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ในการรับมือกับเหตุการณ์ฉุกเฉินทุกรูปแบบ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เพิ่มศักยภาพบุคลากรและอาสาสมัคร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ในการทำงานภายใต้แรงกดดันและสถานการณ์ไม่แน่นอน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เสริมสร้างความเชื่อมั่นของประชาชน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ต่อระบบสาธารณสุขไทย</a:t>
            </a:r>
          </a:p>
        </p:txBody>
      </p:sp>
    </p:spTree>
    <p:extLst>
      <p:ext uri="{BB962C8B-B14F-4D97-AF65-F5344CB8AC3E}">
        <p14:creationId xmlns:p14="http://schemas.microsoft.com/office/powerpoint/2010/main" val="39023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"/>
    </mc:Choice>
    <mc:Fallback xmlns="">
      <p:transition spd="slow" advTm="302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8793C-9A75-544D-B2E5-4468DD23A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D463306-1092-C06D-E1DE-65C48B6C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" y="109295"/>
            <a:ext cx="4274940" cy="320692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4680456-A6C8-1171-7299-05A3F6D37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6" y="3555170"/>
            <a:ext cx="4257085" cy="3193535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4B7937EA-C8D1-622C-8922-FCE67204B246}"/>
              </a:ext>
            </a:extLst>
          </p:cNvPr>
          <p:cNvSpPr txBox="1"/>
          <p:nvPr/>
        </p:nvSpPr>
        <p:spPr>
          <a:xfrm>
            <a:off x="4594575" y="1225689"/>
            <a:ext cx="754904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ด้านสุขภาพของบุคลากร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อัตราการออกกำลังกายของประชาชน 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เพิ่มขึ้นอย่างต่อเนื่อง</a:t>
            </a:r>
            <a:endParaRPr lang="th-TH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การออกกำลังกายสม่ำเสมอมีแนวโน้มควบคุมระดับน้ำตาลและความดันโลหิตได้ดีขึ้น</a:t>
            </a:r>
          </a:p>
          <a:p>
            <a:pPr>
              <a:buNone/>
            </a:pP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ด้านการปรับเปลี่ยนพฤติกรรม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บุคลากรตระหนักถึงความสำคัญของการมีกิจกรรมทางกายมากขึ้น เช่น การเดิน-วิ่ง ปั่นจักรยาน เล่นกีฬา</a:t>
            </a:r>
          </a:p>
          <a:p>
            <a:pPr>
              <a:buNone/>
            </a:pP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ด้านระบบสนับสนุนและนโยบาย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นโยบาย “5 อ. ต้าน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NCDs” (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อาหาร ออกกำลังกาย อารมณ์ อนามัย และอาสาสมัคร) ได้รับการขับเคลื่อนในพื้นที่จริง</a:t>
            </a:r>
          </a:p>
          <a:p>
            <a:pPr>
              <a:buNone/>
            </a:pP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ผลเชิงระบบ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อัตราการป่วยจากโรค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NCDs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เริ่มคงที่หรือลดลงในบางพื้นที่ที่มีการดำเนินงานเข้มแข็ง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มีการพัฒนาและใช้เครื่องมือประเมินสุขภาพ (เช่น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BMI, BP, Glucose)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ก่อน-หลังเข้าร่วมกิจกรรมออกกำลังกาย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ส่งผลต่อการลดภาระค่าใช้จ่ายด้านสาธารณสุขในระยะยาว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3452DD90-9CF3-D5FA-0C14-7A4D76666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4333" y="248286"/>
            <a:ext cx="5548061" cy="977403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กิจกรรมออกกำลังกายทุกวันพุธ ตามนโยบาย</a:t>
            </a:r>
            <a:br>
              <a:rPr lang="en-US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คนไทยห่างไกลโรคไม่ติดต่อเรื้อรัง (</a:t>
            </a:r>
            <a:r>
              <a:rPr lang="en-US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NCDs) ”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57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"/>
    </mc:Choice>
    <mc:Fallback xmlns="">
      <p:transition spd="slow" advTm="291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497E0-3E30-DCF4-80B0-238DD205F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7358780-087E-06CE-182F-A26A67D08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4" y="3485081"/>
            <a:ext cx="4299123" cy="322507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C836446-F3C6-B6C3-2993-4DCABE12ABC6}"/>
              </a:ext>
            </a:extLst>
          </p:cNvPr>
          <p:cNvSpPr txBox="1"/>
          <p:nvPr/>
        </p:nvSpPr>
        <p:spPr>
          <a:xfrm>
            <a:off x="5398734" y="2111978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สรุปภาพรวมผลสัมฤทธิ์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บุคลากรมีสุขภาพดีขึ้นจากการเปลี่ยนพฤติกรรมสุขภาพ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โดยเฉพาะการออกกำลังกาย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ลดความเสี่ยงต่อโรค </a:t>
            </a:r>
            <a:r>
              <a:rPr lang="en-US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NCDs </a:t>
            </a: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ได้อย่างเป็นรูปธรรม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บุคลากรในหน่วยงานมีความเข้มแข็งและมีศักยภาพในการดูแลสุขภาพตนเองและคนรอบข้าง</a:t>
            </a:r>
            <a:endParaRPr lang="th-TH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BAFE596-CAF0-0D56-7E50-101F23F2E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4" y="225736"/>
            <a:ext cx="4299123" cy="32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"/>
    </mc:Choice>
    <mc:Fallback xmlns="">
      <p:transition spd="slow" advTm="297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47F87D7-DB01-57FF-32D5-C51EC1684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9" y="148336"/>
            <a:ext cx="4638859" cy="6561328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5E65440-471E-CBE5-9759-AD1CA87F2D0C}"/>
              </a:ext>
            </a:extLst>
          </p:cNvPr>
          <p:cNvSpPr txBox="1"/>
          <p:nvPr/>
        </p:nvSpPr>
        <p:spPr>
          <a:xfrm>
            <a:off x="5271008" y="1692906"/>
            <a:ext cx="67115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เสริมสร้างขวัญกำลังใจและความภาคภูมิใจในหน้าที่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เจ้าหน้าที่มีแรงจูงใจในการทำงานมากขึ้น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เพิ่มความผูกพันกับองค์กร (</a:t>
            </a:r>
            <a:r>
              <a:rPr lang="en-US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Organizational Commitment)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ลดอัตราการลาออก และเพิ่มความต่อเนื่องในการทำงาน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กระตุ้นการสร้างผลงานที่มีคุณภาพ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เจ้าหน้าที่ตระหนักถึงความสำคัญของบทบาทตนเอง และมุ่งมั่นพัฒนาศักยภาพ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เกิดการแข่งขันเชิงสร้างสรรค์ในหมู่เจ้าหน้าที่และหน่วยงานย่อย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ส่งผลให้คุณภาพการให้บริการแก่ประชาชนดีขึ้นอย่างเป็นรูปธรรม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ส่งเสริมวัฒนธรรมองค์กรที่ดี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วัฒนธรรมการให้คุณค่าและการยอมรับ (</a:t>
            </a:r>
            <a:r>
              <a:rPr lang="en-US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Recognition Culture)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ถูกฝังรากในองค์กร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สร้างความสามัคคี ความเคารพซึ่งกันและกันในหมู่เจ้าหน้าที่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ลดปัญหาความขัดแย้งในองค์กร เพราะเห็นคุณค่าในความพยายามของกันและกัน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เป็นแบบอย่างที่ดีและสร้างแรงบันดาลใจ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เจ้าหน้าที่ที่ได้รับการยกย่องกลายเป็น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“ต้นแบบ” (</a:t>
            </a:r>
            <a:r>
              <a:rPr lang="en-US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Role Model)</a:t>
            </a:r>
            <a:r>
              <a:rPr lang="en-US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ให้กับผู้อื่น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ส่งเสริมให้เกิดพฤติกรรมการทำงานที่ยึดมั่นในคุณธรรม จริยธรรม และจรรยาบรรณวิชาชีพ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8EFB5E0-D727-EF15-CA5A-1C037C3A497E}"/>
              </a:ext>
            </a:extLst>
          </p:cNvPr>
          <p:cNvSpPr txBox="1">
            <a:spLocks/>
          </p:cNvSpPr>
          <p:nvPr/>
        </p:nvSpPr>
        <p:spPr>
          <a:xfrm>
            <a:off x="5271008" y="148336"/>
            <a:ext cx="6590338" cy="14902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 ยกย่อง เชิดชูเกียรติ เจ้าหน้าที่ของ </a:t>
            </a:r>
            <a:r>
              <a:rPr lang="th-TH" sz="32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ศบ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ส.</a:t>
            </a:r>
            <a:r>
              <a:rPr lang="en-US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10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b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ในการเป็นแบบอย่างที่ดีในการครองตน ครองคน ครองงาน</a:t>
            </a:r>
          </a:p>
        </p:txBody>
      </p:sp>
    </p:spTree>
    <p:extLst>
      <p:ext uri="{BB962C8B-B14F-4D97-AF65-F5344CB8AC3E}">
        <p14:creationId xmlns:p14="http://schemas.microsoft.com/office/powerpoint/2010/main" val="3669818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67215-2FC7-765B-7512-23D14F84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CCCED38-37C3-86C6-F843-0C66CDA9F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7" y="161838"/>
            <a:ext cx="3897376" cy="3267162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5F6C07B-B804-4977-D866-0621BF92F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" y="3486592"/>
            <a:ext cx="4901939" cy="3267162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4E442D6-7C0D-BDC1-7375-90087BDFD508}"/>
              </a:ext>
            </a:extLst>
          </p:cNvPr>
          <p:cNvSpPr txBox="1"/>
          <p:nvPr/>
        </p:nvSpPr>
        <p:spPr>
          <a:xfrm>
            <a:off x="5488916" y="1429219"/>
            <a:ext cx="60960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ผลสำเร็จที่เกิดขึ้น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ยกระดับบทบาทของ อสม. ให้เป็นที่ยอมรับในสังคม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อสม. ที่ได้รับการยกย่องกลายเป็น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"ต้นแบบจิตอาสา"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ที่ชุมชนให้ความเคารพและชื่นชม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ด้รับการยอมรับจากหน่วยงานภาครัฐและเอกชนในฐานะกำลังสำคัญในการขับเคลื่อนงานสาธารณสุขระดับพื้นที่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สร้างแรงบันดาลใจให้ อสม. คนอื่น ๆ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อสม. คนอื่นได้รับแรงจูงใจในการพัฒนาตนเอง เพื่อมุ่งสู่ความเป็น "อสม. ดีเด่น"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เกิดการแลกเปลี่ยนเรียนรู้จากประสบการณ์ของผู้ได้รับรางวัล ช่วยพัฒนาเครือข่าย อสม. ให้เข้มแข็งขึ้น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 เสริมสร้างคุณภาพของระบบสุขภาพภาคประชาชน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อสม. ดีเด่นมีบทบาทสำคัญในการรณรงค์และเผยแพร่ความรู้ด้านสุขภาพ เช่น โรคไม่ติดต่อเรื้อรัง (</a:t>
            </a:r>
            <a:r>
              <a:rPr lang="en-US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NCDs),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สุขภาพจิต, อนามัยแม่และเด็ก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ช่วยติดตามกลุ่มเสี่ยงในชุมชน และสนับสนุนการปฏิบัติงานของ รพ.สต. อย่างมีประสิทธิภาพ</a:t>
            </a:r>
          </a:p>
          <a:p>
            <a:pPr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 สะท้อนคุณค่าของ</a:t>
            </a:r>
            <a:r>
              <a:rPr lang="th-TH" sz="20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การทำ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ความดีเพื่อส่วนรวม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การยกย่องช่วยปลูกฝังแนวคิด “ทำความดีโดยไม่หวังผลตอบแทน” ในระดับชุมชน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สร้างบรรยากาศของความสามัคคี เอื้อเฟื้อ และเสียสละในพื้นที่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FD42D0ED-99D1-0ADB-D16A-204BB60A1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847" y="314477"/>
            <a:ext cx="6018590" cy="1105170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 ยกย่อง เชิดชูเกียรติ อสม. ดีเด่นเขตสุขภาพที่ </a:t>
            </a:r>
            <a:r>
              <a:rPr lang="en-US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10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</a:t>
            </a:r>
            <a:b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ที่ได้รับการคัดเลือกเป็น อสม.ดีเด่น ระดับชาติ           </a:t>
            </a:r>
            <a:b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ประจำปี พ.ศ.</a:t>
            </a:r>
            <a:r>
              <a:rPr lang="en-US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2568 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ในการเป็นแบบอย่างของ</a:t>
            </a:r>
            <a:r>
              <a:rPr lang="th-TH" sz="24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การทำ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ความดีเพื่อสังคม </a:t>
            </a:r>
          </a:p>
        </p:txBody>
      </p:sp>
    </p:spTree>
    <p:extLst>
      <p:ext uri="{BB962C8B-B14F-4D97-AF65-F5344CB8AC3E}">
        <p14:creationId xmlns:p14="http://schemas.microsoft.com/office/powerpoint/2010/main" val="15420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1"/>
    </mc:Choice>
    <mc:Fallback xmlns="">
      <p:transition spd="slow" advTm="3141"/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397</TotalTime>
  <Words>1682</Words>
  <Application>Microsoft Office PowerPoint</Application>
  <PresentationFormat>แบบจอกว้าง</PresentationFormat>
  <Paragraphs>121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TH SarabunIT๙</vt:lpstr>
      <vt:lpstr>ธีมของ Office</vt:lpstr>
      <vt:lpstr>งานนำเสนอ PowerPoint</vt:lpstr>
      <vt:lpstr>โครงการส่งเสริม คุณธรรม จริยธรรมสร้างจิตอาสา การบำเพ็ญประโยชน์ เพื่อสังคม ประจำปีงบประมาณ พ.ศ.2568  กิจกรรมจิตอาสาพัฒนาวัด  เพื่อทำนุบำรุงรักษาศาสนา</vt:lpstr>
      <vt:lpstr>กิจกรรมวันสงกรานต์ รดน้ำดำหัวผู้อาวุโส  เป็นการรักษาขนบธรรมเนียมประเพณี อันดีงามของไทย</vt:lpstr>
      <vt:lpstr>งานนำเสนอ PowerPoint</vt:lpstr>
      <vt:lpstr>ให้การสนับสนุนระบบบริการด้านสุขภาพในภาวะฉุกเฉิน (Medical Supportive Emwegency Respornse Team : MSERT)</vt:lpstr>
      <vt:lpstr>กิจกรรมออกกำลังกายทุกวันพุธ ตามนโยบาย ”คนไทยห่างไกลโรคไม่ติดต่อเรื้อรัง (NCDs) ”</vt:lpstr>
      <vt:lpstr>งานนำเสนอ PowerPoint</vt:lpstr>
      <vt:lpstr>งานนำเสนอ PowerPoint</vt:lpstr>
      <vt:lpstr>กิจกรรม ยกย่อง เชิดชูเกียรติ อสม. ดีเด่นเขตสุขภาพที่ 10    ที่ได้รับการคัดเลือกเป็น อสม.ดีเด่น ระดับชาติ            ประจำปี พ.ศ.2568 ในการเป็นแบบอย่างของการทำความดีเพื่อสังคม </vt:lpstr>
      <vt:lpstr>การอบรมให้ความรู้เรื่องการป้องกันอัคคีภัย และการระงับอัคคีภัยในอาคาร  และการปฐมพยาบาลเบื้องต้นและการช่วยชีวิตขั้นพื้นฐาน ช่วยให้ภาคีเครือข่ายสาธารณสุข  ให้สามารถช่วยเหลือกรณีฉุกเฉิน เป็นการช่วยเหลือสังคมอีกทางหนึ่ง</vt:lpstr>
      <vt:lpstr>กิจกรรมตรวจเยี่ยมให้กำลังใจในการปฏิบัติงานของ อสม.ในช่วงเทศกาลสงกรานต์ ในการอำนวยความสะดวกให้ประชาชนในการเดินทาง</vt:lpstr>
      <vt:lpstr>เข้าร่วมกิจกรรมตลาดนัดคุณธรรม (Moral Market) เพื่อจัดแสดงผลการดำเนินการส่งเสริมคุณธรรม และแลกเปลี่ยนองค์ความรู้ การถอดบทเรียน การดำเนินงานของหน่วยงาน เพื่อการสร้างสรรค์และพัฒนา สิ่งใหม่ได้อย่างมีประสิทธิภาพ และเกิดประสิทธิผล ให้กรมสนับสนุนบริการสุขภาพ  เป็นองค์กรคุณธรรมต้นแบบอย่างยั่งยืน</vt:lpstr>
      <vt:lpstr>ผลสำเร็จของการขับเคลื่อนการเป็นองค์กรคุณธรรม คือการอยู่ร่วมกันอย่างมีความสุข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Lenovo-B-8</dc:creator>
  <cp:lastModifiedBy>HSC10</cp:lastModifiedBy>
  <cp:revision>62</cp:revision>
  <dcterms:created xsi:type="dcterms:W3CDTF">2025-05-25T08:53:12Z</dcterms:created>
  <dcterms:modified xsi:type="dcterms:W3CDTF">2025-06-04T15:05:26Z</dcterms:modified>
</cp:coreProperties>
</file>